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-90" y="-5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A7E80C-DDCA-48FB-9F29-57DAD1CFDFE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5AA3F99-A150-416A-ABA1-9E245B090D7F}">
      <dgm:prSet phldrT="[文本]"/>
      <dgm:spPr/>
      <dgm:t>
        <a:bodyPr/>
        <a:lstStyle/>
        <a:p>
          <a:r>
            <a:rPr lang="zh-CN" altLang="en-US" dirty="0" smtClean="0"/>
            <a:t>背景</a:t>
          </a:r>
          <a:endParaRPr lang="zh-CN" altLang="en-US" dirty="0"/>
        </a:p>
      </dgm:t>
    </dgm:pt>
    <dgm:pt modelId="{D75AD05F-9339-4A42-9E79-5FDF80CFA016}" type="parTrans" cxnId="{632BFD9B-9640-45BD-9460-6AE9DADB4D7F}">
      <dgm:prSet/>
      <dgm:spPr/>
      <dgm:t>
        <a:bodyPr/>
        <a:lstStyle/>
        <a:p>
          <a:endParaRPr lang="zh-CN" altLang="en-US"/>
        </a:p>
      </dgm:t>
    </dgm:pt>
    <dgm:pt modelId="{F8C21B47-05FE-4238-AC99-4AE1E64FF620}" type="sibTrans" cxnId="{632BFD9B-9640-45BD-9460-6AE9DADB4D7F}">
      <dgm:prSet/>
      <dgm:spPr/>
      <dgm:t>
        <a:bodyPr/>
        <a:lstStyle/>
        <a:p>
          <a:endParaRPr lang="zh-CN" altLang="en-US"/>
        </a:p>
      </dgm:t>
    </dgm:pt>
    <dgm:pt modelId="{67819953-8406-4CD2-8615-7D8758823315}">
      <dgm:prSet phldrT="[文本]"/>
      <dgm:spPr/>
      <dgm:t>
        <a:bodyPr/>
        <a:lstStyle/>
        <a:p>
          <a:r>
            <a:rPr lang="zh-CN" altLang="en-US" dirty="0" smtClean="0"/>
            <a:t>融合方法</a:t>
          </a:r>
          <a:endParaRPr lang="zh-CN" altLang="en-US" dirty="0"/>
        </a:p>
      </dgm:t>
    </dgm:pt>
    <dgm:pt modelId="{11FDE84E-FFC9-4556-A9C7-049D66C23A48}" type="parTrans" cxnId="{2B6EFB80-440F-4019-89E4-A8579A70A14C}">
      <dgm:prSet/>
      <dgm:spPr/>
      <dgm:t>
        <a:bodyPr/>
        <a:lstStyle/>
        <a:p>
          <a:endParaRPr lang="zh-CN" altLang="en-US"/>
        </a:p>
      </dgm:t>
    </dgm:pt>
    <dgm:pt modelId="{2C255BF8-1F00-4D58-AFA8-BC711C675F7B}" type="sibTrans" cxnId="{2B6EFB80-440F-4019-89E4-A8579A70A14C}">
      <dgm:prSet/>
      <dgm:spPr/>
      <dgm:t>
        <a:bodyPr/>
        <a:lstStyle/>
        <a:p>
          <a:endParaRPr lang="zh-CN" altLang="en-US"/>
        </a:p>
      </dgm:t>
    </dgm:pt>
    <dgm:pt modelId="{2877CF94-CCC6-42B7-A62B-DB2FAA1DC465}">
      <dgm:prSet phldrT="[文本]"/>
      <dgm:spPr/>
      <dgm:t>
        <a:bodyPr/>
        <a:lstStyle/>
        <a:p>
          <a:r>
            <a:rPr lang="zh-CN" altLang="en-US" dirty="0" smtClean="0"/>
            <a:t>融合结果及方法对比</a:t>
          </a:r>
          <a:endParaRPr lang="zh-CN" altLang="en-US" dirty="0"/>
        </a:p>
      </dgm:t>
    </dgm:pt>
    <dgm:pt modelId="{566E56E3-5BB0-4C95-8E89-11B7D5A93F36}" type="parTrans" cxnId="{85C19DF2-603F-4A20-B83E-EC67A48772B1}">
      <dgm:prSet/>
      <dgm:spPr/>
      <dgm:t>
        <a:bodyPr/>
        <a:lstStyle/>
        <a:p>
          <a:endParaRPr lang="zh-CN" altLang="en-US"/>
        </a:p>
      </dgm:t>
    </dgm:pt>
    <dgm:pt modelId="{692CC29E-F7F5-4AE8-90AF-7485B86DBA58}" type="sibTrans" cxnId="{85C19DF2-603F-4A20-B83E-EC67A48772B1}">
      <dgm:prSet/>
      <dgm:spPr/>
      <dgm:t>
        <a:bodyPr/>
        <a:lstStyle/>
        <a:p>
          <a:endParaRPr lang="zh-CN" altLang="en-US"/>
        </a:p>
      </dgm:t>
    </dgm:pt>
    <dgm:pt modelId="{C8A6D937-CE74-4852-8B53-E841FC8B6F41}" type="pres">
      <dgm:prSet presAssocID="{BAA7E80C-DDCA-48FB-9F29-57DAD1CFDFEC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03BBA00-FC2C-4601-98DF-8E97126BD8B8}" type="pres">
      <dgm:prSet presAssocID="{75AA3F99-A150-416A-ABA1-9E245B090D7F}" presName="parentLin" presStyleCnt="0"/>
      <dgm:spPr/>
    </dgm:pt>
    <dgm:pt modelId="{09B4D202-7009-48BF-A411-32BDE26FB299}" type="pres">
      <dgm:prSet presAssocID="{75AA3F99-A150-416A-ABA1-9E245B090D7F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67745EB4-F309-4980-9B8A-B36751B9BCD5}" type="pres">
      <dgm:prSet presAssocID="{75AA3F99-A150-416A-ABA1-9E245B090D7F}" presName="parentText" presStyleLbl="node1" presStyleIdx="0" presStyleCnt="3" custLinFactNeighborX="-915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AFB8117-DC0B-442D-9F2D-9156BF7532E1}" type="pres">
      <dgm:prSet presAssocID="{75AA3F99-A150-416A-ABA1-9E245B090D7F}" presName="negativeSpace" presStyleCnt="0"/>
      <dgm:spPr/>
    </dgm:pt>
    <dgm:pt modelId="{85840760-76F7-4C1B-B849-96402E267A8D}" type="pres">
      <dgm:prSet presAssocID="{75AA3F99-A150-416A-ABA1-9E245B090D7F}" presName="childText" presStyleLbl="conFgAcc1" presStyleIdx="0" presStyleCnt="3">
        <dgm:presLayoutVars>
          <dgm:bulletEnabled val="1"/>
        </dgm:presLayoutVars>
      </dgm:prSet>
      <dgm:spPr/>
    </dgm:pt>
    <dgm:pt modelId="{965D8EC8-2057-4E5F-AA36-5EF0FF62867D}" type="pres">
      <dgm:prSet presAssocID="{F8C21B47-05FE-4238-AC99-4AE1E64FF620}" presName="spaceBetweenRectangles" presStyleCnt="0"/>
      <dgm:spPr/>
    </dgm:pt>
    <dgm:pt modelId="{03E7C801-228F-4505-9352-6FFB0BA6E9A4}" type="pres">
      <dgm:prSet presAssocID="{67819953-8406-4CD2-8615-7D8758823315}" presName="parentLin" presStyleCnt="0"/>
      <dgm:spPr/>
    </dgm:pt>
    <dgm:pt modelId="{E67EC80E-0D2D-42DE-B44E-FC044BA55E3E}" type="pres">
      <dgm:prSet presAssocID="{67819953-8406-4CD2-8615-7D8758823315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09A5B9AC-B8CF-43EE-BCE9-C9C87812C11B}" type="pres">
      <dgm:prSet presAssocID="{67819953-8406-4CD2-8615-7D8758823315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C0541A2-78AB-4244-B23D-DB619296186B}" type="pres">
      <dgm:prSet presAssocID="{67819953-8406-4CD2-8615-7D8758823315}" presName="negativeSpace" presStyleCnt="0"/>
      <dgm:spPr/>
    </dgm:pt>
    <dgm:pt modelId="{0545D04F-9446-4D21-8FE7-3593F4AD4381}" type="pres">
      <dgm:prSet presAssocID="{67819953-8406-4CD2-8615-7D8758823315}" presName="childText" presStyleLbl="conFgAcc1" presStyleIdx="1" presStyleCnt="3">
        <dgm:presLayoutVars>
          <dgm:bulletEnabled val="1"/>
        </dgm:presLayoutVars>
      </dgm:prSet>
      <dgm:spPr/>
    </dgm:pt>
    <dgm:pt modelId="{70B30B0E-E961-4F2F-A965-E75AFA0291EF}" type="pres">
      <dgm:prSet presAssocID="{2C255BF8-1F00-4D58-AFA8-BC711C675F7B}" presName="spaceBetweenRectangles" presStyleCnt="0"/>
      <dgm:spPr/>
    </dgm:pt>
    <dgm:pt modelId="{C420DEEC-86AF-4558-B143-8FCBABECF611}" type="pres">
      <dgm:prSet presAssocID="{2877CF94-CCC6-42B7-A62B-DB2FAA1DC465}" presName="parentLin" presStyleCnt="0"/>
      <dgm:spPr/>
    </dgm:pt>
    <dgm:pt modelId="{6971F8F9-2E14-485B-B895-912DDE4D6F89}" type="pres">
      <dgm:prSet presAssocID="{2877CF94-CCC6-42B7-A62B-DB2FAA1DC465}" presName="parentLeftMargin" presStyleLbl="node1" presStyleIdx="1" presStyleCnt="3"/>
      <dgm:spPr/>
      <dgm:t>
        <a:bodyPr/>
        <a:lstStyle/>
        <a:p>
          <a:endParaRPr lang="zh-CN" altLang="en-US"/>
        </a:p>
      </dgm:t>
    </dgm:pt>
    <dgm:pt modelId="{859E0EDB-C916-4B1B-A063-1DA1D6B2139D}" type="pres">
      <dgm:prSet presAssocID="{2877CF94-CCC6-42B7-A62B-DB2FAA1DC465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F7F8788-A524-4C0B-ADA9-04948E332507}" type="pres">
      <dgm:prSet presAssocID="{2877CF94-CCC6-42B7-A62B-DB2FAA1DC465}" presName="negativeSpace" presStyleCnt="0"/>
      <dgm:spPr/>
    </dgm:pt>
    <dgm:pt modelId="{D22A70FB-1874-4EED-9FDA-5195334A8A78}" type="pres">
      <dgm:prSet presAssocID="{2877CF94-CCC6-42B7-A62B-DB2FAA1DC465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4290C70E-9D1D-4EAA-8272-F4CA5670F7B0}" type="presOf" srcId="{2877CF94-CCC6-42B7-A62B-DB2FAA1DC465}" destId="{6971F8F9-2E14-485B-B895-912DDE4D6F89}" srcOrd="0" destOrd="0" presId="urn:microsoft.com/office/officeart/2005/8/layout/list1"/>
    <dgm:cxn modelId="{632BFD9B-9640-45BD-9460-6AE9DADB4D7F}" srcId="{BAA7E80C-DDCA-48FB-9F29-57DAD1CFDFEC}" destId="{75AA3F99-A150-416A-ABA1-9E245B090D7F}" srcOrd="0" destOrd="0" parTransId="{D75AD05F-9339-4A42-9E79-5FDF80CFA016}" sibTransId="{F8C21B47-05FE-4238-AC99-4AE1E64FF620}"/>
    <dgm:cxn modelId="{51E0809B-879B-4A98-A31B-056430ED6041}" type="presOf" srcId="{2877CF94-CCC6-42B7-A62B-DB2FAA1DC465}" destId="{859E0EDB-C916-4B1B-A063-1DA1D6B2139D}" srcOrd="1" destOrd="0" presId="urn:microsoft.com/office/officeart/2005/8/layout/list1"/>
    <dgm:cxn modelId="{861FB72F-0B2E-46DE-82F0-D77075BC8ACD}" type="presOf" srcId="{67819953-8406-4CD2-8615-7D8758823315}" destId="{E67EC80E-0D2D-42DE-B44E-FC044BA55E3E}" srcOrd="0" destOrd="0" presId="urn:microsoft.com/office/officeart/2005/8/layout/list1"/>
    <dgm:cxn modelId="{2B6EFB80-440F-4019-89E4-A8579A70A14C}" srcId="{BAA7E80C-DDCA-48FB-9F29-57DAD1CFDFEC}" destId="{67819953-8406-4CD2-8615-7D8758823315}" srcOrd="1" destOrd="0" parTransId="{11FDE84E-FFC9-4556-A9C7-049D66C23A48}" sibTransId="{2C255BF8-1F00-4D58-AFA8-BC711C675F7B}"/>
    <dgm:cxn modelId="{85C19DF2-603F-4A20-B83E-EC67A48772B1}" srcId="{BAA7E80C-DDCA-48FB-9F29-57DAD1CFDFEC}" destId="{2877CF94-CCC6-42B7-A62B-DB2FAA1DC465}" srcOrd="2" destOrd="0" parTransId="{566E56E3-5BB0-4C95-8E89-11B7D5A93F36}" sibTransId="{692CC29E-F7F5-4AE8-90AF-7485B86DBA58}"/>
    <dgm:cxn modelId="{E8576CC8-D39A-4526-A2D0-3B481A854FC6}" type="presOf" srcId="{75AA3F99-A150-416A-ABA1-9E245B090D7F}" destId="{09B4D202-7009-48BF-A411-32BDE26FB299}" srcOrd="0" destOrd="0" presId="urn:microsoft.com/office/officeart/2005/8/layout/list1"/>
    <dgm:cxn modelId="{19DAA1C8-17F9-4751-B708-43EB64C51C21}" type="presOf" srcId="{BAA7E80C-DDCA-48FB-9F29-57DAD1CFDFEC}" destId="{C8A6D937-CE74-4852-8B53-E841FC8B6F41}" srcOrd="0" destOrd="0" presId="urn:microsoft.com/office/officeart/2005/8/layout/list1"/>
    <dgm:cxn modelId="{63BD20DF-5791-4CF2-B520-2A139190B84A}" type="presOf" srcId="{75AA3F99-A150-416A-ABA1-9E245B090D7F}" destId="{67745EB4-F309-4980-9B8A-B36751B9BCD5}" srcOrd="1" destOrd="0" presId="urn:microsoft.com/office/officeart/2005/8/layout/list1"/>
    <dgm:cxn modelId="{B2D149D7-09CC-4D61-81BA-324E3F3AE8DD}" type="presOf" srcId="{67819953-8406-4CD2-8615-7D8758823315}" destId="{09A5B9AC-B8CF-43EE-BCE9-C9C87812C11B}" srcOrd="1" destOrd="0" presId="urn:microsoft.com/office/officeart/2005/8/layout/list1"/>
    <dgm:cxn modelId="{EAFB17AA-E5A7-4803-8F6F-DA6898994894}" type="presParOf" srcId="{C8A6D937-CE74-4852-8B53-E841FC8B6F41}" destId="{503BBA00-FC2C-4601-98DF-8E97126BD8B8}" srcOrd="0" destOrd="0" presId="urn:microsoft.com/office/officeart/2005/8/layout/list1"/>
    <dgm:cxn modelId="{A02C2E5A-0E64-4A4D-A4B8-C62BB87EBE6D}" type="presParOf" srcId="{503BBA00-FC2C-4601-98DF-8E97126BD8B8}" destId="{09B4D202-7009-48BF-A411-32BDE26FB299}" srcOrd="0" destOrd="0" presId="urn:microsoft.com/office/officeart/2005/8/layout/list1"/>
    <dgm:cxn modelId="{83BF4448-7FF4-43CA-8DDF-F196A83B730B}" type="presParOf" srcId="{503BBA00-FC2C-4601-98DF-8E97126BD8B8}" destId="{67745EB4-F309-4980-9B8A-B36751B9BCD5}" srcOrd="1" destOrd="0" presId="urn:microsoft.com/office/officeart/2005/8/layout/list1"/>
    <dgm:cxn modelId="{264F5717-6669-4F67-9253-B7E491C2F67C}" type="presParOf" srcId="{C8A6D937-CE74-4852-8B53-E841FC8B6F41}" destId="{6AFB8117-DC0B-442D-9F2D-9156BF7532E1}" srcOrd="1" destOrd="0" presId="urn:microsoft.com/office/officeart/2005/8/layout/list1"/>
    <dgm:cxn modelId="{53DC2EA0-7B4D-4422-9A94-03E33B303EFC}" type="presParOf" srcId="{C8A6D937-CE74-4852-8B53-E841FC8B6F41}" destId="{85840760-76F7-4C1B-B849-96402E267A8D}" srcOrd="2" destOrd="0" presId="urn:microsoft.com/office/officeart/2005/8/layout/list1"/>
    <dgm:cxn modelId="{3A1A5AB9-C33F-4175-82F1-8C7DE094B770}" type="presParOf" srcId="{C8A6D937-CE74-4852-8B53-E841FC8B6F41}" destId="{965D8EC8-2057-4E5F-AA36-5EF0FF62867D}" srcOrd="3" destOrd="0" presId="urn:microsoft.com/office/officeart/2005/8/layout/list1"/>
    <dgm:cxn modelId="{4D41A9BD-C0D3-45EB-9CA7-C2DB8948540C}" type="presParOf" srcId="{C8A6D937-CE74-4852-8B53-E841FC8B6F41}" destId="{03E7C801-228F-4505-9352-6FFB0BA6E9A4}" srcOrd="4" destOrd="0" presId="urn:microsoft.com/office/officeart/2005/8/layout/list1"/>
    <dgm:cxn modelId="{5A820F85-14DB-450A-993A-5E82F1E1346B}" type="presParOf" srcId="{03E7C801-228F-4505-9352-6FFB0BA6E9A4}" destId="{E67EC80E-0D2D-42DE-B44E-FC044BA55E3E}" srcOrd="0" destOrd="0" presId="urn:microsoft.com/office/officeart/2005/8/layout/list1"/>
    <dgm:cxn modelId="{70A8FDE4-5DD1-4A28-9371-C8D954824B92}" type="presParOf" srcId="{03E7C801-228F-4505-9352-6FFB0BA6E9A4}" destId="{09A5B9AC-B8CF-43EE-BCE9-C9C87812C11B}" srcOrd="1" destOrd="0" presId="urn:microsoft.com/office/officeart/2005/8/layout/list1"/>
    <dgm:cxn modelId="{F01185BC-B046-47D4-8030-06023EFFAC63}" type="presParOf" srcId="{C8A6D937-CE74-4852-8B53-E841FC8B6F41}" destId="{7C0541A2-78AB-4244-B23D-DB619296186B}" srcOrd="5" destOrd="0" presId="urn:microsoft.com/office/officeart/2005/8/layout/list1"/>
    <dgm:cxn modelId="{27367C21-869E-4D90-8811-0E6257FB6461}" type="presParOf" srcId="{C8A6D937-CE74-4852-8B53-E841FC8B6F41}" destId="{0545D04F-9446-4D21-8FE7-3593F4AD4381}" srcOrd="6" destOrd="0" presId="urn:microsoft.com/office/officeart/2005/8/layout/list1"/>
    <dgm:cxn modelId="{A85671A6-D4AE-47DA-8216-1829827136C4}" type="presParOf" srcId="{C8A6D937-CE74-4852-8B53-E841FC8B6F41}" destId="{70B30B0E-E961-4F2F-A965-E75AFA0291EF}" srcOrd="7" destOrd="0" presId="urn:microsoft.com/office/officeart/2005/8/layout/list1"/>
    <dgm:cxn modelId="{FAE1C80E-E8DA-4614-94D0-B79C72FEBC7E}" type="presParOf" srcId="{C8A6D937-CE74-4852-8B53-E841FC8B6F41}" destId="{C420DEEC-86AF-4558-B143-8FCBABECF611}" srcOrd="8" destOrd="0" presId="urn:microsoft.com/office/officeart/2005/8/layout/list1"/>
    <dgm:cxn modelId="{560976CE-36AF-438C-990E-A06D01AD73D1}" type="presParOf" srcId="{C420DEEC-86AF-4558-B143-8FCBABECF611}" destId="{6971F8F9-2E14-485B-B895-912DDE4D6F89}" srcOrd="0" destOrd="0" presId="urn:microsoft.com/office/officeart/2005/8/layout/list1"/>
    <dgm:cxn modelId="{C23AEE2D-B9B1-4ED2-9344-4FA650DDBE32}" type="presParOf" srcId="{C420DEEC-86AF-4558-B143-8FCBABECF611}" destId="{859E0EDB-C916-4B1B-A063-1DA1D6B2139D}" srcOrd="1" destOrd="0" presId="urn:microsoft.com/office/officeart/2005/8/layout/list1"/>
    <dgm:cxn modelId="{058D310D-118E-4256-B240-4F11BB36DC4D}" type="presParOf" srcId="{C8A6D937-CE74-4852-8B53-E841FC8B6F41}" destId="{8F7F8788-A524-4C0B-ADA9-04948E332507}" srcOrd="9" destOrd="0" presId="urn:microsoft.com/office/officeart/2005/8/layout/list1"/>
    <dgm:cxn modelId="{200AFDA7-87C9-4C8A-A8EB-48B0B231E2CA}" type="presParOf" srcId="{C8A6D937-CE74-4852-8B53-E841FC8B6F41}" destId="{D22A70FB-1874-4EED-9FDA-5195334A8A78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FD3BB1-344A-4FA1-A4CD-92C6496E98E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2F4F080-1614-4076-8BD3-87B56E553917}">
      <dgm:prSet phldrT="[文本]" custT="1"/>
      <dgm:spPr/>
      <dgm:t>
        <a:bodyPr/>
        <a:lstStyle/>
        <a:p>
          <a:r>
            <a:rPr lang="zh-CN" altLang="en-US" sz="3200" dirty="0" smtClean="0"/>
            <a:t>方法一   </a:t>
          </a:r>
          <a:r>
            <a:rPr lang="zh-CN" altLang="en-US" sz="2800" dirty="0" smtClean="0"/>
            <a:t>：</a:t>
          </a:r>
          <a:r>
            <a:rPr lang="en-US" sz="3200" dirty="0" smtClean="0">
              <a:effectLst/>
            </a:rPr>
            <a:t>SynthText_1</a:t>
          </a:r>
          <a:endParaRPr lang="zh-CN" altLang="en-US" sz="3200" dirty="0"/>
        </a:p>
      </dgm:t>
    </dgm:pt>
    <dgm:pt modelId="{54521B65-3849-408B-AF1E-EEFCB4035C82}" type="parTrans" cxnId="{AC712A4E-04DA-440C-B94E-3B0DAE365185}">
      <dgm:prSet/>
      <dgm:spPr/>
      <dgm:t>
        <a:bodyPr/>
        <a:lstStyle/>
        <a:p>
          <a:endParaRPr lang="zh-CN" altLang="en-US"/>
        </a:p>
      </dgm:t>
    </dgm:pt>
    <dgm:pt modelId="{798A5714-FD29-4E32-9FFA-248BC08039C1}" type="sibTrans" cxnId="{AC712A4E-04DA-440C-B94E-3B0DAE365185}">
      <dgm:prSet/>
      <dgm:spPr/>
      <dgm:t>
        <a:bodyPr/>
        <a:lstStyle/>
        <a:p>
          <a:endParaRPr lang="zh-CN" altLang="en-US"/>
        </a:p>
      </dgm:t>
    </dgm:pt>
    <dgm:pt modelId="{9D09E550-0617-4E09-A2B9-3E6870D78CC1}">
      <dgm:prSet phldrT="[文本]" custT="1"/>
      <dgm:spPr/>
      <dgm:t>
        <a:bodyPr/>
        <a:lstStyle/>
        <a:p>
          <a:r>
            <a:rPr lang="zh-CN" sz="2800" dirty="0" smtClean="0"/>
            <a:t>深度数据参考</a:t>
          </a:r>
          <a:r>
            <a:rPr lang="en-US" sz="2800" dirty="0" smtClean="0"/>
            <a:t>FCRN-</a:t>
          </a:r>
          <a:r>
            <a:rPr lang="en-US" sz="2800" dirty="0" err="1" smtClean="0"/>
            <a:t>DepthPrediction</a:t>
          </a:r>
          <a:r>
            <a:rPr lang="zh-CN" sz="2800" dirty="0" smtClean="0"/>
            <a:t>方法</a:t>
          </a:r>
          <a:r>
            <a:rPr lang="zh-CN" altLang="en-US" sz="2800" dirty="0" smtClean="0"/>
            <a:t>；</a:t>
          </a:r>
          <a:endParaRPr lang="zh-CN" altLang="en-US" sz="2800" dirty="0"/>
        </a:p>
      </dgm:t>
    </dgm:pt>
    <dgm:pt modelId="{3D88E281-A3C0-4FB5-9385-A05804DE1FFB}" type="parTrans" cxnId="{55E825F8-4537-40B2-87BC-7BA654A3CF4F}">
      <dgm:prSet/>
      <dgm:spPr/>
      <dgm:t>
        <a:bodyPr/>
        <a:lstStyle/>
        <a:p>
          <a:endParaRPr lang="zh-CN" altLang="en-US"/>
        </a:p>
      </dgm:t>
    </dgm:pt>
    <dgm:pt modelId="{F145CDF4-102F-4228-B0E2-45D39E45FF90}" type="sibTrans" cxnId="{55E825F8-4537-40B2-87BC-7BA654A3CF4F}">
      <dgm:prSet/>
      <dgm:spPr/>
      <dgm:t>
        <a:bodyPr/>
        <a:lstStyle/>
        <a:p>
          <a:endParaRPr lang="zh-CN" altLang="en-US"/>
        </a:p>
      </dgm:t>
    </dgm:pt>
    <dgm:pt modelId="{0EFDD6D5-4A9E-4CF0-9CF6-58739F887C2F}">
      <dgm:prSet phldrT="[文本]"/>
      <dgm:spPr/>
      <dgm:t>
        <a:bodyPr/>
        <a:lstStyle/>
        <a:p>
          <a:r>
            <a:rPr lang="zh-CN" altLang="en-US" dirty="0" smtClean="0"/>
            <a:t>方法一     ：</a:t>
          </a:r>
          <a:r>
            <a:rPr lang="en-US" dirty="0" smtClean="0">
              <a:effectLst/>
            </a:rPr>
            <a:t>SynthText_2</a:t>
          </a:r>
          <a:endParaRPr lang="zh-CN" altLang="en-US" dirty="0"/>
        </a:p>
      </dgm:t>
    </dgm:pt>
    <dgm:pt modelId="{7F035BC1-C98C-4853-A8AC-8637B44124BB}" type="parTrans" cxnId="{99258448-ABA0-4BA8-8FD3-082C2B81AF65}">
      <dgm:prSet/>
      <dgm:spPr/>
      <dgm:t>
        <a:bodyPr/>
        <a:lstStyle/>
        <a:p>
          <a:endParaRPr lang="zh-CN" altLang="en-US"/>
        </a:p>
      </dgm:t>
    </dgm:pt>
    <dgm:pt modelId="{9D4ED4AC-C292-4D8A-83A7-EF6A00C0FBAB}" type="sibTrans" cxnId="{99258448-ABA0-4BA8-8FD3-082C2B81AF65}">
      <dgm:prSet/>
      <dgm:spPr/>
      <dgm:t>
        <a:bodyPr/>
        <a:lstStyle/>
        <a:p>
          <a:endParaRPr lang="zh-CN" altLang="en-US"/>
        </a:p>
      </dgm:t>
    </dgm:pt>
    <dgm:pt modelId="{CC8C7536-8A29-485B-8220-063A7369BB68}">
      <dgm:prSet phldrT="[文本]"/>
      <dgm:spPr/>
      <dgm:t>
        <a:bodyPr/>
        <a:lstStyle/>
        <a:p>
          <a:r>
            <a:rPr lang="zh-CN" dirty="0" smtClean="0"/>
            <a:t>深度数据和分割数据都参考作者方法</a:t>
          </a:r>
          <a:endParaRPr lang="zh-CN" altLang="en-US" dirty="0"/>
        </a:p>
      </dgm:t>
    </dgm:pt>
    <dgm:pt modelId="{70B46235-C308-4BF8-B664-2E44256438EF}" type="parTrans" cxnId="{79FF6914-A562-48AA-B8E3-D258805CD69E}">
      <dgm:prSet/>
      <dgm:spPr/>
      <dgm:t>
        <a:bodyPr/>
        <a:lstStyle/>
        <a:p>
          <a:endParaRPr lang="zh-CN" altLang="en-US"/>
        </a:p>
      </dgm:t>
    </dgm:pt>
    <dgm:pt modelId="{9DA559B0-95CC-424E-A5BE-ECA7CB318A88}" type="sibTrans" cxnId="{79FF6914-A562-48AA-B8E3-D258805CD69E}">
      <dgm:prSet/>
      <dgm:spPr/>
      <dgm:t>
        <a:bodyPr/>
        <a:lstStyle/>
        <a:p>
          <a:endParaRPr lang="zh-CN" altLang="en-US"/>
        </a:p>
      </dgm:t>
    </dgm:pt>
    <dgm:pt modelId="{E5D17F95-7D07-4CA3-95A3-125CB75AB30E}">
      <dgm:prSet phldrT="[文本]" custT="1"/>
      <dgm:spPr/>
      <dgm:t>
        <a:bodyPr/>
        <a:lstStyle/>
        <a:p>
          <a:r>
            <a:rPr lang="zh-CN" sz="2800" dirty="0" smtClean="0"/>
            <a:t>分割数据参考</a:t>
          </a:r>
          <a:r>
            <a:rPr lang="en-US" sz="2800" dirty="0" err="1" smtClean="0"/>
            <a:t>Multiscale</a:t>
          </a:r>
          <a:r>
            <a:rPr lang="en-US" sz="2800" dirty="0" smtClean="0"/>
            <a:t> Combinatorial Grouping</a:t>
          </a:r>
          <a:r>
            <a:rPr lang="zh-CN" sz="2800" dirty="0" smtClean="0"/>
            <a:t>方法</a:t>
          </a:r>
          <a:r>
            <a:rPr lang="zh-CN" sz="2300" dirty="0" smtClean="0"/>
            <a:t>。</a:t>
          </a:r>
          <a:endParaRPr lang="zh-CN" altLang="en-US" sz="2300" dirty="0"/>
        </a:p>
      </dgm:t>
    </dgm:pt>
    <dgm:pt modelId="{10D02D4D-A5B3-4AFD-8300-CC0107114228}" type="parTrans" cxnId="{52DFB31E-3E06-4366-8AD9-89B39B291710}">
      <dgm:prSet/>
      <dgm:spPr/>
      <dgm:t>
        <a:bodyPr/>
        <a:lstStyle/>
        <a:p>
          <a:endParaRPr lang="zh-CN" altLang="en-US"/>
        </a:p>
      </dgm:t>
    </dgm:pt>
    <dgm:pt modelId="{DCE39DEE-54E9-4E5C-BDB7-E1928CE79DE8}" type="sibTrans" cxnId="{52DFB31E-3E06-4366-8AD9-89B39B291710}">
      <dgm:prSet/>
      <dgm:spPr/>
      <dgm:t>
        <a:bodyPr/>
        <a:lstStyle/>
        <a:p>
          <a:endParaRPr lang="zh-CN" altLang="en-US"/>
        </a:p>
      </dgm:t>
    </dgm:pt>
    <dgm:pt modelId="{32714B92-1CF5-4267-AE27-FD06A303B7D2}" type="pres">
      <dgm:prSet presAssocID="{97FD3BB1-344A-4FA1-A4CD-92C6496E98E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0A02BC28-BA28-4D82-8101-EDE139AA9302}" type="pres">
      <dgm:prSet presAssocID="{42F4F080-1614-4076-8BD3-87B56E553917}" presName="parentText" presStyleLbl="node1" presStyleIdx="0" presStyleCnt="2" custScaleY="62394" custLinFactNeighborX="-3356" custLinFactNeighborY="-77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6B8E103-CC45-4C8C-8D9A-ADE0BD485762}" type="pres">
      <dgm:prSet presAssocID="{42F4F080-1614-4076-8BD3-87B56E553917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D7CB2C9-A13D-424B-B097-C2FF23592CCF}" type="pres">
      <dgm:prSet presAssocID="{0EFDD6D5-4A9E-4CF0-9CF6-58739F887C2F}" presName="parentText" presStyleLbl="node1" presStyleIdx="1" presStyleCnt="2" custScaleY="59745" custLinFactNeighborX="0" custLinFactNeighborY="-494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01C2BE3-3CF5-433B-A20E-676ABDA23148}" type="pres">
      <dgm:prSet presAssocID="{0EFDD6D5-4A9E-4CF0-9CF6-58739F887C2F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9258448-ABA0-4BA8-8FD3-082C2B81AF65}" srcId="{97FD3BB1-344A-4FA1-A4CD-92C6496E98E0}" destId="{0EFDD6D5-4A9E-4CF0-9CF6-58739F887C2F}" srcOrd="1" destOrd="0" parTransId="{7F035BC1-C98C-4853-A8AC-8637B44124BB}" sibTransId="{9D4ED4AC-C292-4D8A-83A7-EF6A00C0FBAB}"/>
    <dgm:cxn modelId="{68608635-08D7-409A-B758-E5D90A03EA70}" type="presOf" srcId="{42F4F080-1614-4076-8BD3-87B56E553917}" destId="{0A02BC28-BA28-4D82-8101-EDE139AA9302}" srcOrd="0" destOrd="0" presId="urn:microsoft.com/office/officeart/2005/8/layout/vList2"/>
    <dgm:cxn modelId="{CA841B35-1EDC-4859-8523-08E2D7E22D2B}" type="presOf" srcId="{E5D17F95-7D07-4CA3-95A3-125CB75AB30E}" destId="{06B8E103-CC45-4C8C-8D9A-ADE0BD485762}" srcOrd="0" destOrd="1" presId="urn:microsoft.com/office/officeart/2005/8/layout/vList2"/>
    <dgm:cxn modelId="{20087139-B761-48B2-A2E7-F5F9C47AC9C3}" type="presOf" srcId="{CC8C7536-8A29-485B-8220-063A7369BB68}" destId="{F01C2BE3-3CF5-433B-A20E-676ABDA23148}" srcOrd="0" destOrd="0" presId="urn:microsoft.com/office/officeart/2005/8/layout/vList2"/>
    <dgm:cxn modelId="{AC712A4E-04DA-440C-B94E-3B0DAE365185}" srcId="{97FD3BB1-344A-4FA1-A4CD-92C6496E98E0}" destId="{42F4F080-1614-4076-8BD3-87B56E553917}" srcOrd="0" destOrd="0" parTransId="{54521B65-3849-408B-AF1E-EEFCB4035C82}" sibTransId="{798A5714-FD29-4E32-9FFA-248BC08039C1}"/>
    <dgm:cxn modelId="{AF0DC54A-20F2-4961-9580-00ED7634E2F0}" type="presOf" srcId="{97FD3BB1-344A-4FA1-A4CD-92C6496E98E0}" destId="{32714B92-1CF5-4267-AE27-FD06A303B7D2}" srcOrd="0" destOrd="0" presId="urn:microsoft.com/office/officeart/2005/8/layout/vList2"/>
    <dgm:cxn modelId="{55E825F8-4537-40B2-87BC-7BA654A3CF4F}" srcId="{42F4F080-1614-4076-8BD3-87B56E553917}" destId="{9D09E550-0617-4E09-A2B9-3E6870D78CC1}" srcOrd="0" destOrd="0" parTransId="{3D88E281-A3C0-4FB5-9385-A05804DE1FFB}" sibTransId="{F145CDF4-102F-4228-B0E2-45D39E45FF90}"/>
    <dgm:cxn modelId="{9BF83817-200B-438D-AF4D-0F85AA94BA24}" type="presOf" srcId="{9D09E550-0617-4E09-A2B9-3E6870D78CC1}" destId="{06B8E103-CC45-4C8C-8D9A-ADE0BD485762}" srcOrd="0" destOrd="0" presId="urn:microsoft.com/office/officeart/2005/8/layout/vList2"/>
    <dgm:cxn modelId="{6764E05D-2DA4-40B5-B878-11F2AD01F3F1}" type="presOf" srcId="{0EFDD6D5-4A9E-4CF0-9CF6-58739F887C2F}" destId="{ED7CB2C9-A13D-424B-B097-C2FF23592CCF}" srcOrd="0" destOrd="0" presId="urn:microsoft.com/office/officeart/2005/8/layout/vList2"/>
    <dgm:cxn modelId="{79FF6914-A562-48AA-B8E3-D258805CD69E}" srcId="{0EFDD6D5-4A9E-4CF0-9CF6-58739F887C2F}" destId="{CC8C7536-8A29-485B-8220-063A7369BB68}" srcOrd="0" destOrd="0" parTransId="{70B46235-C308-4BF8-B664-2E44256438EF}" sibTransId="{9DA559B0-95CC-424E-A5BE-ECA7CB318A88}"/>
    <dgm:cxn modelId="{52DFB31E-3E06-4366-8AD9-89B39B291710}" srcId="{42F4F080-1614-4076-8BD3-87B56E553917}" destId="{E5D17F95-7D07-4CA3-95A3-125CB75AB30E}" srcOrd="1" destOrd="0" parTransId="{10D02D4D-A5B3-4AFD-8300-CC0107114228}" sibTransId="{DCE39DEE-54E9-4E5C-BDB7-E1928CE79DE8}"/>
    <dgm:cxn modelId="{C7D8952F-4DBA-4F84-AD32-F133D7250D9E}" type="presParOf" srcId="{32714B92-1CF5-4267-AE27-FD06A303B7D2}" destId="{0A02BC28-BA28-4D82-8101-EDE139AA9302}" srcOrd="0" destOrd="0" presId="urn:microsoft.com/office/officeart/2005/8/layout/vList2"/>
    <dgm:cxn modelId="{AAEC7806-485F-4E9F-84CD-E1358B390910}" type="presParOf" srcId="{32714B92-1CF5-4267-AE27-FD06A303B7D2}" destId="{06B8E103-CC45-4C8C-8D9A-ADE0BD485762}" srcOrd="1" destOrd="0" presId="urn:microsoft.com/office/officeart/2005/8/layout/vList2"/>
    <dgm:cxn modelId="{A928CB13-16D7-4CC7-AD6E-41DF349F5CC1}" type="presParOf" srcId="{32714B92-1CF5-4267-AE27-FD06A303B7D2}" destId="{ED7CB2C9-A13D-424B-B097-C2FF23592CCF}" srcOrd="2" destOrd="0" presId="urn:microsoft.com/office/officeart/2005/8/layout/vList2"/>
    <dgm:cxn modelId="{1E1F13DC-9E6E-4628-BBA7-C10BFAA0B120}" type="presParOf" srcId="{32714B92-1CF5-4267-AE27-FD06A303B7D2}" destId="{F01C2BE3-3CF5-433B-A20E-676ABDA23148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840760-76F7-4C1B-B849-96402E267A8D}">
      <dsp:nvSpPr>
        <dsp:cNvPr id="0" name=""/>
        <dsp:cNvSpPr/>
      </dsp:nvSpPr>
      <dsp:spPr>
        <a:xfrm>
          <a:off x="0" y="479321"/>
          <a:ext cx="8947150" cy="80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745EB4-F309-4980-9B8A-B36751B9BCD5}">
      <dsp:nvSpPr>
        <dsp:cNvPr id="0" name=""/>
        <dsp:cNvSpPr/>
      </dsp:nvSpPr>
      <dsp:spPr>
        <a:xfrm>
          <a:off x="406415" y="7001"/>
          <a:ext cx="6263005" cy="944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727" tIns="0" rIns="236727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背景</a:t>
          </a:r>
          <a:endParaRPr lang="zh-CN" altLang="en-US" sz="3200" kern="1200" dirty="0"/>
        </a:p>
      </dsp:txBody>
      <dsp:txXfrm>
        <a:off x="452529" y="53115"/>
        <a:ext cx="6170777" cy="852412"/>
      </dsp:txXfrm>
    </dsp:sp>
    <dsp:sp modelId="{0545D04F-9446-4D21-8FE7-3593F4AD4381}">
      <dsp:nvSpPr>
        <dsp:cNvPr id="0" name=""/>
        <dsp:cNvSpPr/>
      </dsp:nvSpPr>
      <dsp:spPr>
        <a:xfrm>
          <a:off x="0" y="1930841"/>
          <a:ext cx="8947150" cy="80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A5B9AC-B8CF-43EE-BCE9-C9C87812C11B}">
      <dsp:nvSpPr>
        <dsp:cNvPr id="0" name=""/>
        <dsp:cNvSpPr/>
      </dsp:nvSpPr>
      <dsp:spPr>
        <a:xfrm>
          <a:off x="447357" y="1458521"/>
          <a:ext cx="6263005" cy="944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727" tIns="0" rIns="236727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融合方法</a:t>
          </a:r>
          <a:endParaRPr lang="zh-CN" altLang="en-US" sz="3200" kern="1200" dirty="0"/>
        </a:p>
      </dsp:txBody>
      <dsp:txXfrm>
        <a:off x="493471" y="1504635"/>
        <a:ext cx="6170777" cy="852412"/>
      </dsp:txXfrm>
    </dsp:sp>
    <dsp:sp modelId="{D22A70FB-1874-4EED-9FDA-5195334A8A78}">
      <dsp:nvSpPr>
        <dsp:cNvPr id="0" name=""/>
        <dsp:cNvSpPr/>
      </dsp:nvSpPr>
      <dsp:spPr>
        <a:xfrm>
          <a:off x="0" y="3382361"/>
          <a:ext cx="8947150" cy="80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9E0EDB-C916-4B1B-A063-1DA1D6B2139D}">
      <dsp:nvSpPr>
        <dsp:cNvPr id="0" name=""/>
        <dsp:cNvSpPr/>
      </dsp:nvSpPr>
      <dsp:spPr>
        <a:xfrm>
          <a:off x="447357" y="2910041"/>
          <a:ext cx="6263005" cy="944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727" tIns="0" rIns="236727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融合结果及方法对比</a:t>
          </a:r>
          <a:endParaRPr lang="zh-CN" altLang="en-US" sz="3200" kern="1200" dirty="0"/>
        </a:p>
      </dsp:txBody>
      <dsp:txXfrm>
        <a:off x="493471" y="2956155"/>
        <a:ext cx="6170777" cy="8524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02BC28-BA28-4D82-8101-EDE139AA9302}">
      <dsp:nvSpPr>
        <dsp:cNvPr id="0" name=""/>
        <dsp:cNvSpPr/>
      </dsp:nvSpPr>
      <dsp:spPr>
        <a:xfrm>
          <a:off x="0" y="86728"/>
          <a:ext cx="8947521" cy="784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方法一   </a:t>
          </a:r>
          <a:r>
            <a:rPr lang="zh-CN" altLang="en-US" sz="2800" kern="1200" dirty="0" smtClean="0"/>
            <a:t>：</a:t>
          </a:r>
          <a:r>
            <a:rPr lang="en-US" sz="3200" kern="1200" dirty="0" smtClean="0">
              <a:effectLst/>
            </a:rPr>
            <a:t>SynthText_1</a:t>
          </a:r>
          <a:endParaRPr lang="zh-CN" altLang="en-US" sz="3200" kern="1200" dirty="0"/>
        </a:p>
      </dsp:txBody>
      <dsp:txXfrm>
        <a:off x="38309" y="125037"/>
        <a:ext cx="8870903" cy="708142"/>
      </dsp:txXfrm>
    </dsp:sp>
    <dsp:sp modelId="{06B8E103-CC45-4C8C-8D9A-ADE0BD485762}">
      <dsp:nvSpPr>
        <dsp:cNvPr id="0" name=""/>
        <dsp:cNvSpPr/>
      </dsp:nvSpPr>
      <dsp:spPr>
        <a:xfrm>
          <a:off x="0" y="882532"/>
          <a:ext cx="8947521" cy="1423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084" tIns="35560" rIns="199136" bIns="3556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2800" kern="1200" dirty="0" smtClean="0"/>
            <a:t>深度数据参考</a:t>
          </a:r>
          <a:r>
            <a:rPr lang="en-US" sz="2800" kern="1200" dirty="0" smtClean="0"/>
            <a:t>FCRN-</a:t>
          </a:r>
          <a:r>
            <a:rPr lang="en-US" sz="2800" kern="1200" dirty="0" err="1" smtClean="0"/>
            <a:t>DepthPrediction</a:t>
          </a:r>
          <a:r>
            <a:rPr lang="zh-CN" sz="2800" kern="1200" dirty="0" smtClean="0"/>
            <a:t>方法</a:t>
          </a:r>
          <a:r>
            <a:rPr lang="zh-CN" altLang="en-US" sz="2800" kern="1200" dirty="0" smtClean="0"/>
            <a:t>；</a:t>
          </a:r>
          <a:endParaRPr lang="zh-CN" alt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2800" kern="1200" dirty="0" smtClean="0"/>
            <a:t>分割数据参考</a:t>
          </a:r>
          <a:r>
            <a:rPr lang="en-US" sz="2800" kern="1200" dirty="0" err="1" smtClean="0"/>
            <a:t>Multiscale</a:t>
          </a:r>
          <a:r>
            <a:rPr lang="en-US" sz="2800" kern="1200" dirty="0" smtClean="0"/>
            <a:t> Combinatorial Grouping</a:t>
          </a:r>
          <a:r>
            <a:rPr lang="zh-CN" sz="2800" kern="1200" dirty="0" smtClean="0"/>
            <a:t>方法</a:t>
          </a:r>
          <a:r>
            <a:rPr lang="zh-CN" sz="2300" kern="1200" dirty="0" smtClean="0"/>
            <a:t>。</a:t>
          </a:r>
          <a:endParaRPr lang="zh-CN" altLang="en-US" sz="2300" kern="1200" dirty="0"/>
        </a:p>
      </dsp:txBody>
      <dsp:txXfrm>
        <a:off x="0" y="882532"/>
        <a:ext cx="8947521" cy="1423125"/>
      </dsp:txXfrm>
    </dsp:sp>
    <dsp:sp modelId="{ED7CB2C9-A13D-424B-B097-C2FF23592CCF}">
      <dsp:nvSpPr>
        <dsp:cNvPr id="0" name=""/>
        <dsp:cNvSpPr/>
      </dsp:nvSpPr>
      <dsp:spPr>
        <a:xfrm>
          <a:off x="0" y="2264712"/>
          <a:ext cx="8947521" cy="75144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dirty="0" smtClean="0"/>
            <a:t>方法一     ：</a:t>
          </a:r>
          <a:r>
            <a:rPr lang="en-US" sz="3000" kern="1200" dirty="0" smtClean="0">
              <a:effectLst/>
            </a:rPr>
            <a:t>SynthText_2</a:t>
          </a:r>
          <a:endParaRPr lang="zh-CN" altLang="en-US" sz="3000" kern="1200" dirty="0"/>
        </a:p>
      </dsp:txBody>
      <dsp:txXfrm>
        <a:off x="36682" y="2301394"/>
        <a:ext cx="8874157" cy="678078"/>
      </dsp:txXfrm>
    </dsp:sp>
    <dsp:sp modelId="{F01C2BE3-3CF5-433B-A20E-676ABDA23148}">
      <dsp:nvSpPr>
        <dsp:cNvPr id="0" name=""/>
        <dsp:cNvSpPr/>
      </dsp:nvSpPr>
      <dsp:spPr>
        <a:xfrm>
          <a:off x="0" y="3057100"/>
          <a:ext cx="8947521" cy="82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084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2300" kern="1200" dirty="0" smtClean="0"/>
            <a:t>深度数据和分割数据都参考作者方法</a:t>
          </a:r>
          <a:endParaRPr lang="zh-CN" altLang="en-US" sz="2300" kern="1200" dirty="0"/>
        </a:p>
      </dsp:txBody>
      <dsp:txXfrm>
        <a:off x="0" y="3057100"/>
        <a:ext cx="8947521" cy="828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722E2-C661-436B-939D-AA32B8E67B97}" type="datetimeFigureOut">
              <a:rPr lang="zh-CN" altLang="en-US" smtClean="0"/>
              <a:t>2017/9/21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D71CA-4B49-4BDE-947D-4D25BF340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9955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722E2-C661-436B-939D-AA32B8E67B97}" type="datetimeFigureOut">
              <a:rPr lang="zh-CN" altLang="en-US" smtClean="0"/>
              <a:t>2017/9/21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D71CA-4B49-4BDE-947D-4D25BF340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4542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722E2-C661-436B-939D-AA32B8E67B97}" type="datetimeFigureOut">
              <a:rPr lang="zh-CN" altLang="en-US" smtClean="0"/>
              <a:t>2017/9/21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D71CA-4B49-4BDE-947D-4D25BF340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0645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722E2-C661-436B-939D-AA32B8E67B97}" type="datetimeFigureOut">
              <a:rPr lang="zh-CN" altLang="en-US" smtClean="0"/>
              <a:t>2017/9/21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D71CA-4B49-4BDE-947D-4D25BF34026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847290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722E2-C661-436B-939D-AA32B8E67B97}" type="datetimeFigureOut">
              <a:rPr lang="zh-CN" altLang="en-US" smtClean="0"/>
              <a:t>2017/9/21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D71CA-4B49-4BDE-947D-4D25BF340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51450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722E2-C661-436B-939D-AA32B8E67B97}" type="datetimeFigureOut">
              <a:rPr lang="zh-CN" altLang="en-US" smtClean="0"/>
              <a:t>2017/9/21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D71CA-4B49-4BDE-947D-4D25BF340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69675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722E2-C661-436B-939D-AA32B8E67B97}" type="datetimeFigureOut">
              <a:rPr lang="zh-CN" altLang="en-US" smtClean="0"/>
              <a:t>2017/9/21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D71CA-4B49-4BDE-947D-4D25BF340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02912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722E2-C661-436B-939D-AA32B8E67B97}" type="datetimeFigureOut">
              <a:rPr lang="zh-CN" altLang="en-US" smtClean="0"/>
              <a:t>2017/9/21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D71CA-4B49-4BDE-947D-4D25BF340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66777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722E2-C661-436B-939D-AA32B8E67B97}" type="datetimeFigureOut">
              <a:rPr lang="zh-CN" altLang="en-US" smtClean="0"/>
              <a:t>2017/9/21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D71CA-4B49-4BDE-947D-4D25BF340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896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722E2-C661-436B-939D-AA32B8E67B97}" type="datetimeFigureOut">
              <a:rPr lang="zh-CN" altLang="en-US" smtClean="0"/>
              <a:t>2017/9/21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D71CA-4B49-4BDE-947D-4D25BF340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61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722E2-C661-436B-939D-AA32B8E67B97}" type="datetimeFigureOut">
              <a:rPr lang="zh-CN" altLang="en-US" smtClean="0"/>
              <a:t>2017/9/21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D71CA-4B49-4BDE-947D-4D25BF340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6052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722E2-C661-436B-939D-AA32B8E67B97}" type="datetimeFigureOut">
              <a:rPr lang="zh-CN" altLang="en-US" smtClean="0"/>
              <a:t>2017/9/21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D71CA-4B49-4BDE-947D-4D25BF340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6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722E2-C661-436B-939D-AA32B8E67B97}" type="datetimeFigureOut">
              <a:rPr lang="zh-CN" altLang="en-US" smtClean="0"/>
              <a:t>2017/9/21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D71CA-4B49-4BDE-947D-4D25BF340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9198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722E2-C661-436B-939D-AA32B8E67B97}" type="datetimeFigureOut">
              <a:rPr lang="zh-CN" altLang="en-US" smtClean="0"/>
              <a:t>2017/9/21</a:t>
            </a:fld>
            <a:endParaRPr lang="zh-CN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D71CA-4B49-4BDE-947D-4D25BF340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9907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722E2-C661-436B-939D-AA32B8E67B97}" type="datetimeFigureOut">
              <a:rPr lang="zh-CN" altLang="en-US" smtClean="0"/>
              <a:t>2017/9/21</a:t>
            </a:fld>
            <a:endParaRPr lang="zh-CN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D71CA-4B49-4BDE-947D-4D25BF340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6385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722E2-C661-436B-939D-AA32B8E67B97}" type="datetimeFigureOut">
              <a:rPr lang="zh-CN" altLang="en-US" smtClean="0"/>
              <a:t>2017/9/21</a:t>
            </a:fld>
            <a:endParaRPr lang="zh-CN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D71CA-4B49-4BDE-947D-4D25BF340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9450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722E2-C661-436B-939D-AA32B8E67B97}" type="datetimeFigureOut">
              <a:rPr lang="zh-CN" altLang="en-US" smtClean="0"/>
              <a:t>2017/9/21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D71CA-4B49-4BDE-947D-4D25BF340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7625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5E722E2-C661-436B-939D-AA32B8E67B97}" type="datetimeFigureOut">
              <a:rPr lang="zh-CN" altLang="en-US" smtClean="0"/>
              <a:t>2017/9/21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2D71CA-4B49-4BDE-947D-4D25BF340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366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9.png"/><Relationship Id="rId21" Type="http://schemas.openxmlformats.org/officeDocument/2006/relationships/image" Target="../media/image37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5" Type="http://schemas.openxmlformats.org/officeDocument/2006/relationships/image" Target="../media/image41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24" Type="http://schemas.openxmlformats.org/officeDocument/2006/relationships/image" Target="../media/image40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2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73318" y="450376"/>
            <a:ext cx="8825658" cy="1173707"/>
          </a:xfrm>
        </p:spPr>
        <p:txBody>
          <a:bodyPr/>
          <a:lstStyle/>
          <a:p>
            <a:pPr algn="ctr"/>
            <a:r>
              <a:rPr lang="en-US" altLang="zh-CN" sz="4800" dirty="0" err="1" smtClean="0">
                <a:solidFill>
                  <a:srgbClr val="FFC000"/>
                </a:solidFill>
              </a:rPr>
              <a:t>SynthText</a:t>
            </a:r>
            <a:r>
              <a:rPr lang="en-US" altLang="zh-CN" sz="4800" dirty="0" smtClean="0">
                <a:solidFill>
                  <a:srgbClr val="FFC000"/>
                </a:solidFill>
              </a:rPr>
              <a:t> </a:t>
            </a:r>
            <a:r>
              <a:rPr lang="zh-CN" altLang="en-US" sz="4800" dirty="0" smtClean="0">
                <a:solidFill>
                  <a:srgbClr val="FFC000"/>
                </a:solidFill>
              </a:rPr>
              <a:t>自然场景文字融合</a:t>
            </a:r>
            <a:endParaRPr lang="zh-CN" altLang="en-US" sz="4800" dirty="0">
              <a:solidFill>
                <a:srgbClr val="FFC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909" y="1992934"/>
            <a:ext cx="6364475" cy="451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36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111" y="832512"/>
            <a:ext cx="9404723" cy="1020735"/>
          </a:xfrm>
        </p:spPr>
        <p:txBody>
          <a:bodyPr/>
          <a:lstStyle/>
          <a:p>
            <a:r>
              <a:rPr lang="zh-CN" altLang="en-US" sz="3600" dirty="0" smtClean="0">
                <a:solidFill>
                  <a:srgbClr val="FFC000"/>
                </a:solidFill>
              </a:rPr>
              <a:t>结果对比</a:t>
            </a:r>
            <a:endParaRPr lang="zh-CN" altLang="en-US" sz="3600" dirty="0">
              <a:solidFill>
                <a:srgbClr val="FFC000"/>
              </a:solidFill>
            </a:endParaRP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7391065"/>
              </p:ext>
            </p:extLst>
          </p:nvPr>
        </p:nvGraphicFramePr>
        <p:xfrm>
          <a:off x="1869741" y="2353780"/>
          <a:ext cx="7478974" cy="215043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92691"/>
                <a:gridCol w="2492691"/>
                <a:gridCol w="2493592"/>
              </a:tblGrid>
              <a:tr h="716813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</a:rPr>
                        <a:t>方法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</a:rPr>
                        <a:t>SynthText_1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SynthText_2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716813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</a:rPr>
                        <a:t>成功率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70%~85%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95%~100%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716813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</a:rPr>
                        <a:t>耗时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442s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</a:rPr>
                        <a:t>717s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1806053" y="4682909"/>
            <a:ext cx="751536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zh-CN" kern="100" dirty="0">
                <a:solidFill>
                  <a:srgbClr val="FFFF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结论</a:t>
            </a:r>
            <a:endParaRPr lang="zh-CN" altLang="zh-CN" sz="1200" kern="100" dirty="0">
              <a:solidFill>
                <a:srgbClr val="FFFF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zh-CN" altLang="zh-CN" kern="100" dirty="0">
                <a:solidFill>
                  <a:srgbClr val="FFFF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融合效果方面，</a:t>
            </a:r>
            <a:r>
              <a:rPr lang="en-US" altLang="zh-CN" kern="100" dirty="0">
                <a:solidFill>
                  <a:srgbClr val="FFFF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SynthText_2</a:t>
            </a:r>
            <a:r>
              <a:rPr lang="zh-CN" altLang="zh-CN" kern="100" dirty="0">
                <a:solidFill>
                  <a:srgbClr val="FFFF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对图片中融合的文本较多，并且成功率也较高。</a:t>
            </a:r>
            <a:endParaRPr lang="zh-CN" altLang="zh-CN" sz="1200" kern="100" dirty="0">
              <a:solidFill>
                <a:srgbClr val="FFFF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zh-CN" altLang="zh-CN" kern="100" dirty="0">
                <a:solidFill>
                  <a:srgbClr val="FFFF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耗时方面，由于</a:t>
            </a:r>
            <a:r>
              <a:rPr lang="en-US" altLang="zh-CN" kern="100" dirty="0">
                <a:solidFill>
                  <a:srgbClr val="FFFF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SynthText_2</a:t>
            </a:r>
            <a:r>
              <a:rPr lang="zh-CN" altLang="zh-CN" kern="100" dirty="0">
                <a:solidFill>
                  <a:srgbClr val="FFFF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的深度数据提取计算较为复杂，相应总体耗时较</a:t>
            </a:r>
            <a:r>
              <a:rPr lang="en-US" altLang="zh-CN" kern="100" dirty="0">
                <a:solidFill>
                  <a:srgbClr val="FFFF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SynthText_1</a:t>
            </a:r>
            <a:r>
              <a:rPr lang="zh-CN" altLang="zh-CN" kern="100" dirty="0">
                <a:solidFill>
                  <a:srgbClr val="FFFF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的耗时多近一倍时间。</a:t>
            </a:r>
            <a:endParaRPr lang="zh-CN" altLang="zh-CN" sz="1200" kern="100" dirty="0">
              <a:solidFill>
                <a:srgbClr val="FFFF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73707" y="1437748"/>
            <a:ext cx="80112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23900" indent="266700">
              <a:spcAft>
                <a:spcPts val="0"/>
              </a:spcAft>
            </a:pPr>
            <a:r>
              <a:rPr lang="zh-CN" altLang="en-US" sz="2400" kern="100" dirty="0" smtClean="0">
                <a:solidFill>
                  <a:schemeClr val="tx2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实验内容</a:t>
            </a:r>
            <a:r>
              <a:rPr lang="zh-CN" altLang="zh-CN" sz="2400" kern="100" dirty="0" smtClean="0">
                <a:solidFill>
                  <a:schemeClr val="tx2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：</a:t>
            </a:r>
            <a:r>
              <a:rPr lang="zh-CN" altLang="zh-CN" sz="2400" kern="100" dirty="0">
                <a:solidFill>
                  <a:schemeClr val="tx2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参数对比为两种方法同时融合</a:t>
            </a:r>
            <a:r>
              <a:rPr lang="zh-CN" altLang="zh-CN" sz="2400" kern="100" dirty="0" smtClean="0">
                <a:solidFill>
                  <a:schemeClr val="tx2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相同的</a:t>
            </a:r>
            <a:r>
              <a:rPr lang="en-US" altLang="zh-CN" sz="2400" kern="100" dirty="0">
                <a:solidFill>
                  <a:schemeClr val="tx2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20</a:t>
            </a:r>
            <a:r>
              <a:rPr lang="zh-CN" altLang="zh-CN" sz="2400" kern="100" dirty="0">
                <a:solidFill>
                  <a:schemeClr val="tx2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张自然场景图片。</a:t>
            </a:r>
            <a:endParaRPr lang="zh-CN" altLang="zh-CN" sz="1600" kern="100" dirty="0">
              <a:solidFill>
                <a:schemeClr val="tx2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527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111" y="1105468"/>
            <a:ext cx="9404723" cy="747779"/>
          </a:xfrm>
        </p:spPr>
        <p:txBody>
          <a:bodyPr/>
          <a:lstStyle/>
          <a:p>
            <a:r>
              <a:rPr lang="zh-CN" altLang="en-US" sz="3600" dirty="0" smtClean="0">
                <a:solidFill>
                  <a:srgbClr val="FFC000"/>
                </a:solidFill>
              </a:rPr>
              <a:t>参数修改</a:t>
            </a:r>
            <a:endParaRPr lang="zh-CN" altLang="en-US" sz="3600" dirty="0">
              <a:solidFill>
                <a:srgbClr val="FFC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6016" y="2052918"/>
            <a:ext cx="8946541" cy="419548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zh-CN" altLang="en-US" sz="2400" dirty="0" smtClean="0">
                <a:solidFill>
                  <a:srgbClr val="FFC000"/>
                </a:solidFill>
              </a:rPr>
              <a:t>外部传参：</a:t>
            </a:r>
            <a:endParaRPr lang="en-US" altLang="zh-CN" sz="2400" dirty="0" smtClean="0">
              <a:solidFill>
                <a:srgbClr val="FFC000"/>
              </a:solidFill>
            </a:endParaRPr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、修改参数 </a:t>
            </a:r>
            <a:r>
              <a:rPr lang="en-US" altLang="zh-CN" dirty="0" err="1" smtClean="0"/>
              <a:t>image_synth_times</a:t>
            </a:r>
            <a:r>
              <a:rPr lang="en-US" altLang="zh-CN" dirty="0" smtClean="0"/>
              <a:t>   </a:t>
            </a:r>
            <a:r>
              <a:rPr lang="zh-CN" altLang="en-US" dirty="0" smtClean="0"/>
              <a:t>一</a:t>
            </a:r>
            <a:r>
              <a:rPr lang="zh-CN" altLang="en-US" dirty="0"/>
              <a:t>幅图重复融合次数</a:t>
            </a:r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zh-CN" altLang="en-US" dirty="0"/>
              <a:t>修改</a:t>
            </a:r>
            <a:r>
              <a:rPr lang="zh-CN" altLang="en-US" dirty="0" smtClean="0"/>
              <a:t>参数 </a:t>
            </a:r>
            <a:r>
              <a:rPr lang="en-US" altLang="zh-CN" dirty="0" err="1" smtClean="0"/>
              <a:t>text_synth_times</a:t>
            </a:r>
            <a:r>
              <a:rPr lang="en-US" altLang="zh-CN" dirty="0" smtClean="0"/>
              <a:t>        </a:t>
            </a:r>
            <a:r>
              <a:rPr lang="zh-CN" altLang="en-US" dirty="0" smtClean="0"/>
              <a:t>一</a:t>
            </a:r>
            <a:r>
              <a:rPr lang="zh-CN" altLang="en-US" dirty="0"/>
              <a:t>个</a:t>
            </a:r>
            <a:r>
              <a:rPr lang="en-US" altLang="zh-CN" dirty="0"/>
              <a:t>txt</a:t>
            </a:r>
            <a:r>
              <a:rPr lang="zh-CN" altLang="en-US" dirty="0"/>
              <a:t>中的词最少融合多少个识别</a:t>
            </a:r>
            <a:r>
              <a:rPr lang="zh-CN" altLang="en-US" dirty="0" smtClean="0"/>
              <a:t>样本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sz="2400" dirty="0" smtClean="0">
                <a:solidFill>
                  <a:srgbClr val="FFC000"/>
                </a:solidFill>
              </a:rPr>
              <a:t>内部参数</a:t>
            </a:r>
            <a:r>
              <a:rPr lang="zh-CN" altLang="en-US" dirty="0" smtClean="0">
                <a:solidFill>
                  <a:srgbClr val="FFC000"/>
                </a:solidFill>
              </a:rPr>
              <a:t>：</a:t>
            </a:r>
            <a:endParaRPr lang="zh-CN" altLang="en-US" dirty="0">
              <a:solidFill>
                <a:srgbClr val="FFC000"/>
              </a:solidFill>
            </a:endParaRPr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</a:t>
            </a:r>
            <a:r>
              <a:rPr lang="zh-CN" altLang="en-US" dirty="0"/>
              <a:t>修改文字参数</a:t>
            </a:r>
            <a:r>
              <a:rPr lang="en-US" altLang="zh-CN" dirty="0" smtClean="0"/>
              <a:t>text_utils.py</a:t>
            </a:r>
          </a:p>
          <a:p>
            <a:pPr marL="0" indent="0">
              <a:buNone/>
            </a:pPr>
            <a:r>
              <a:rPr lang="en-US" altLang="zh-CN" dirty="0" smtClean="0"/>
              <a:t>                                 definition              50-100           </a:t>
            </a:r>
            <a:r>
              <a:rPr lang="zh-CN" altLang="en-US" dirty="0" smtClean="0"/>
              <a:t>文字</a:t>
            </a:r>
            <a:r>
              <a:rPr lang="zh-CN" altLang="en-US" dirty="0"/>
              <a:t>清晰度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smtClean="0"/>
              <a:t>                                 </a:t>
            </a:r>
            <a:r>
              <a:rPr lang="en-US" altLang="zh-CN" dirty="0"/>
              <a:t>strong  </a:t>
            </a:r>
            <a:r>
              <a:rPr lang="en-US" altLang="zh-CN" dirty="0" smtClean="0"/>
              <a:t>                 0.5-0.001        </a:t>
            </a:r>
            <a:r>
              <a:rPr lang="zh-CN" altLang="en-US" dirty="0"/>
              <a:t>线宽</a:t>
            </a:r>
          </a:p>
          <a:p>
            <a:pPr marL="0" indent="0">
              <a:buNone/>
            </a:pPr>
            <a:r>
              <a:rPr lang="zh-CN" altLang="en-US" dirty="0"/>
              <a:t>        </a:t>
            </a:r>
            <a:r>
              <a:rPr lang="zh-CN" altLang="en-US" dirty="0" smtClean="0"/>
              <a:t>                         </a:t>
            </a:r>
            <a:r>
              <a:rPr lang="en-US" altLang="zh-CN" dirty="0" smtClean="0"/>
              <a:t>oblique                0.2-0.01          </a:t>
            </a:r>
            <a:r>
              <a:rPr lang="zh-CN" altLang="en-US" dirty="0" smtClean="0"/>
              <a:t>倾斜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        </a:t>
            </a:r>
            <a:r>
              <a:rPr lang="zh-CN" altLang="en-US" dirty="0" smtClean="0"/>
              <a:t>                         </a:t>
            </a:r>
            <a:r>
              <a:rPr lang="en-US" altLang="zh-CN" dirty="0" smtClean="0"/>
              <a:t>border                 0.25-1             </a:t>
            </a:r>
            <a:r>
              <a:rPr lang="zh-CN" altLang="en-US" dirty="0" smtClean="0"/>
              <a:t>边缘</a:t>
            </a:r>
            <a:r>
              <a:rPr lang="zh-CN" altLang="en-US" dirty="0"/>
              <a:t>凸显</a:t>
            </a:r>
          </a:p>
          <a:p>
            <a:pPr marL="0" indent="0">
              <a:buNone/>
            </a:pPr>
            <a:r>
              <a:rPr lang="zh-CN" altLang="en-US" dirty="0"/>
              <a:t>        </a:t>
            </a:r>
            <a:r>
              <a:rPr lang="zh-CN" altLang="en-US" dirty="0" smtClean="0"/>
              <a:t>                         </a:t>
            </a:r>
            <a:r>
              <a:rPr lang="en-US" altLang="zh-CN" dirty="0" smtClean="0"/>
              <a:t>size                       50-100            </a:t>
            </a:r>
            <a:r>
              <a:rPr lang="zh-CN" altLang="en-US" dirty="0" smtClean="0"/>
              <a:t>大小</a:t>
            </a:r>
            <a:endParaRPr lang="zh-CN" altLang="en-US" dirty="0"/>
          </a:p>
          <a:p>
            <a:r>
              <a:rPr lang="en-US" altLang="zh-CN" dirty="0" smtClean="0"/>
              <a:t>4</a:t>
            </a:r>
            <a:r>
              <a:rPr lang="zh-CN" altLang="en-US" dirty="0" smtClean="0"/>
              <a:t>、修改</a:t>
            </a:r>
            <a:r>
              <a:rPr lang="zh-CN" altLang="en-US" dirty="0"/>
              <a:t>效果</a:t>
            </a:r>
            <a:r>
              <a:rPr lang="zh-CN" altLang="en-US" dirty="0" smtClean="0"/>
              <a:t>参数</a:t>
            </a:r>
            <a:r>
              <a:rPr lang="en-US" altLang="zh-CN" dirty="0" smtClean="0"/>
              <a:t>clorize3_poisson.py</a:t>
            </a:r>
          </a:p>
          <a:p>
            <a:pPr marL="0" indent="0">
              <a:buNone/>
            </a:pPr>
            <a:r>
              <a:rPr lang="en-US" altLang="zh-CN" dirty="0" smtClean="0"/>
              <a:t>                                 </a:t>
            </a:r>
            <a:r>
              <a:rPr lang="en-US" altLang="zh-CN" dirty="0" err="1" smtClean="0"/>
              <a:t>p_drop_shadow</a:t>
            </a:r>
            <a:r>
              <a:rPr lang="en-US" altLang="zh-CN" dirty="0" smtClean="0"/>
              <a:t> </a:t>
            </a:r>
            <a:r>
              <a:rPr lang="en-US" altLang="zh-CN" dirty="0"/>
              <a:t>0.15-0     </a:t>
            </a:r>
            <a:r>
              <a:rPr lang="en-US" altLang="zh-CN" dirty="0" smtClean="0"/>
              <a:t>        </a:t>
            </a:r>
            <a:r>
              <a:rPr lang="zh-CN" altLang="en-US" dirty="0" smtClean="0"/>
              <a:t>阴影效果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3239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文字二维生成方法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生成结果示例：</a:t>
            </a:r>
            <a:endParaRPr lang="zh-CN" altLang="en-US" dirty="0"/>
          </a:p>
        </p:txBody>
      </p:sp>
      <p:pic>
        <p:nvPicPr>
          <p:cNvPr id="1026" name="Picture 2" descr="C:\Users\yangmiao\Desktop\syndata_8000\R_0004225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43" y="4061373"/>
            <a:ext cx="100965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yangmiao\Desktop\syndata_8000\R_0004225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43" y="2760049"/>
            <a:ext cx="97155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yangmiao\Desktop\syndata_8000\R_0004225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43" y="5229127"/>
            <a:ext cx="6096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yangmiao\Desktop\syndata_8000\R_0004225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243" y="4638314"/>
            <a:ext cx="58102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yangmiao\Desktop\syndata_8000\R_0004225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443" y="4070285"/>
            <a:ext cx="8382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yangmiao\Desktop\syndata_8000\R_00042258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567" y="2478979"/>
            <a:ext cx="7620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yangmiao\Desktop\syndata_8000\R_00042259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817" y="5335012"/>
            <a:ext cx="63817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yangmiao\Desktop\syndata_8000\R_00042255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093" y="3760534"/>
            <a:ext cx="8763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yangmiao\Desktop\syndata_8000\R_00042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405" y="3633874"/>
            <a:ext cx="66675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yangmiao\Desktop\syndata_8000\R_00042257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405" y="3248975"/>
            <a:ext cx="70485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:\Users\yangmiao\Desktop\syndata_8000\R_0004227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443" y="3323132"/>
            <a:ext cx="70485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C:\Users\yangmiao\Desktop\syndata_8000\R_00042270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344" y="2443367"/>
            <a:ext cx="77152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C:\Users\yangmiao\Desktop\syndata_8000\R_00042271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4775" y="2443367"/>
            <a:ext cx="74295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C:\Users\yangmiao\Desktop\syndata_8000\R_00042272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579" y="4186199"/>
            <a:ext cx="78105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C:\Users\yangmiao\Desktop\syndata_8000\R_00042273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968" y="2443367"/>
            <a:ext cx="5715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C:\Users\yangmiao\Desktop\syndata_8000\R_00042300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75" y="3076768"/>
            <a:ext cx="7620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23" descr="C:\Users\yangmiao\Desktop\syndata_8000\R_00042301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131" y="1887257"/>
            <a:ext cx="60007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C:\Users\yangmiao\Desktop\syndata_8000\R_00042255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346" y="5182612"/>
            <a:ext cx="8763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25" descr="C:\Users\yangmiao\Desktop\syndata_8000\R_00042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030" y="1833767"/>
            <a:ext cx="66675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C:\Users\yangmiao\Desktop\syndata_8000\R_00042257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304" y="1887257"/>
            <a:ext cx="70485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1" name="Picture 27" descr="C:\Users\yangmiao\Desktop\syndata_8000\R_00042258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8825" y="2924368"/>
            <a:ext cx="7620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C:\Users\yangmiao\Desktop\syndata_8000\R_00042259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6926" y="4468111"/>
            <a:ext cx="63817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3" name="Picture 29" descr="C:\Users\yangmiao\Desktop\syndata_8000\R_00042270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900" y="5478503"/>
            <a:ext cx="77152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C:\Users\yangmiao\Desktop\syndata_8000\R_00042271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5847" y="4783790"/>
            <a:ext cx="74295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5" name="Picture 31" descr="C:\Users\yangmiao\Desktop\syndata_8000\R_00042272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1425" y="1734857"/>
            <a:ext cx="78105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C:\Users\yangmiao\Desktop\syndata_8000\R_00042273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330" y="2138567"/>
            <a:ext cx="5715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7" name="Picture 33" descr="C:\Users\yangmiao\Desktop\syndata_8000\R_0004227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2281" y="2982692"/>
            <a:ext cx="70485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C:\Users\yangmiao\Desktop\syndata_8000\R_00042293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1425" y="3765485"/>
            <a:ext cx="4572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9" name="Picture 35" descr="C:\Users\yangmiao\Desktop\syndata_8000\R_0004229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8801" y="3805059"/>
            <a:ext cx="47625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C:\Users\yangmiao\Desktop\syndata_8000\R_00042295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194" y="3032180"/>
            <a:ext cx="100965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1" name="Picture 37" descr="C:\Users\yangmiao\Desktop\syndata_8000\R_00042296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106" y="3641780"/>
            <a:ext cx="58102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C:\Users\yangmiao\Desktop\syndata_8000\R_00042297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844" y="3760534"/>
            <a:ext cx="7620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3" name="Picture 39" descr="C:\Users\yangmiao\Desktop\syndata_8000\R_00042298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243" y="4490999"/>
            <a:ext cx="6096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C:\Users\yangmiao\Desktop\syndata_8000\R_00042299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188" y="5182612"/>
            <a:ext cx="100965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8729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13291" y="1363866"/>
            <a:ext cx="861774" cy="370510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400" dirty="0" smtClean="0"/>
              <a:t>生成文字样本</a:t>
            </a:r>
            <a:endParaRPr lang="zh-CN" altLang="en-US" sz="4400" dirty="0"/>
          </a:p>
        </p:txBody>
      </p:sp>
      <p:sp>
        <p:nvSpPr>
          <p:cNvPr id="11" name="TextBox 10"/>
          <p:cNvSpPr txBox="1"/>
          <p:nvPr/>
        </p:nvSpPr>
        <p:spPr>
          <a:xfrm>
            <a:off x="4536374" y="1882100"/>
            <a:ext cx="10034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文字</a:t>
            </a:r>
            <a:endParaRPr lang="zh-CN" alt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4536374" y="3666727"/>
            <a:ext cx="10034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背景</a:t>
            </a:r>
          </a:p>
        </p:txBody>
      </p:sp>
      <p:sp>
        <p:nvSpPr>
          <p:cNvPr id="24" name="左大括号 23"/>
          <p:cNvSpPr/>
          <p:nvPr/>
        </p:nvSpPr>
        <p:spPr>
          <a:xfrm>
            <a:off x="5539838" y="3066801"/>
            <a:ext cx="1802081" cy="1784628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左大括号 24"/>
          <p:cNvSpPr/>
          <p:nvPr/>
        </p:nvSpPr>
        <p:spPr>
          <a:xfrm>
            <a:off x="5539837" y="1282175"/>
            <a:ext cx="1802082" cy="1784626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7270664" y="994643"/>
            <a:ext cx="1003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字体</a:t>
            </a:r>
            <a:endParaRPr lang="zh-CN" altLang="en-US" sz="2800" dirty="0"/>
          </a:p>
        </p:txBody>
      </p:sp>
      <p:sp>
        <p:nvSpPr>
          <p:cNvPr id="28" name="TextBox 27"/>
          <p:cNvSpPr txBox="1"/>
          <p:nvPr/>
        </p:nvSpPr>
        <p:spPr>
          <a:xfrm>
            <a:off x="7341919" y="2805191"/>
            <a:ext cx="1003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颜色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270664" y="2198834"/>
            <a:ext cx="1003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长度</a:t>
            </a:r>
            <a:endParaRPr lang="zh-CN" altLang="en-US" sz="2800" dirty="0"/>
          </a:p>
        </p:txBody>
      </p:sp>
      <p:sp>
        <p:nvSpPr>
          <p:cNvPr id="30" name="TextBox 29"/>
          <p:cNvSpPr txBox="1"/>
          <p:nvPr/>
        </p:nvSpPr>
        <p:spPr>
          <a:xfrm>
            <a:off x="7261758" y="1605044"/>
            <a:ext cx="1695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放射变换</a:t>
            </a:r>
            <a:endParaRPr lang="zh-CN" altLang="en-US" sz="2800" dirty="0"/>
          </a:p>
        </p:txBody>
      </p:sp>
      <p:sp>
        <p:nvSpPr>
          <p:cNvPr id="32" name="左大括号 31"/>
          <p:cNvSpPr/>
          <p:nvPr/>
        </p:nvSpPr>
        <p:spPr>
          <a:xfrm>
            <a:off x="2375064" y="2174488"/>
            <a:ext cx="2161310" cy="1784628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7408716" y="4579375"/>
            <a:ext cx="1779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复杂程度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54186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71948" y="1567543"/>
            <a:ext cx="6353299" cy="563231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可选择多种背景，脚本会根据设置的训练和测试样本数随机采用背景图</a:t>
            </a:r>
            <a:endParaRPr lang="en-US" altLang="zh-CN" sz="24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文字</a:t>
            </a:r>
            <a:r>
              <a:rPr lang="zh-CN" altLang="en-US" sz="2400" dirty="0" smtClean="0"/>
              <a:t>颜色根据背景颜色主要颜色取反色</a:t>
            </a:r>
            <a:endParaRPr lang="en-US" altLang="zh-CN" sz="24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文字的字体，大小，旋转都是可调整参数</a:t>
            </a:r>
            <a:endParaRPr lang="en-US" altLang="zh-CN" sz="24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生成过程中，可中断</a:t>
            </a:r>
            <a:endParaRPr lang="en-US" altLang="zh-CN" sz="24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可在</a:t>
            </a:r>
            <a:r>
              <a:rPr lang="en-US" altLang="zh-CN" sz="2400" dirty="0" smtClean="0"/>
              <a:t>shell</a:t>
            </a:r>
            <a:r>
              <a:rPr lang="zh-CN" altLang="en-US" sz="2400" dirty="0" smtClean="0"/>
              <a:t>脚本中修改参数直接生成样本</a:t>
            </a:r>
            <a:endParaRPr lang="en-US" altLang="zh-CN" sz="2400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2640404"/>
              </p:ext>
            </p:extLst>
          </p:nvPr>
        </p:nvGraphicFramePr>
        <p:xfrm>
          <a:off x="10953750" y="5943600"/>
          <a:ext cx="1055688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包装程序外壳对象" showAsIcon="1" r:id="rId3" imgW="1055160" imgH="710640" progId="Package">
                  <p:embed/>
                </p:oleObj>
              </mc:Choice>
              <mc:Fallback>
                <p:oleObj name="包装程序外壳对象" showAsIcon="1" r:id="rId3" imgW="1055160" imgH="7106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53750" y="5943600"/>
                        <a:ext cx="1055688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26738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一、主要内容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3352756"/>
              </p:ext>
            </p:extLst>
          </p:nvPr>
        </p:nvGraphicFramePr>
        <p:xfrm>
          <a:off x="1103313" y="2052638"/>
          <a:ext cx="8947150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9308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二、背景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sz="3200" dirty="0">
                <a:solidFill>
                  <a:schemeClr val="tx2"/>
                </a:solidFill>
              </a:rPr>
              <a:t>参考论文《</a:t>
            </a:r>
            <a:r>
              <a:rPr lang="en-US" altLang="zh-CN" sz="3200" dirty="0">
                <a:solidFill>
                  <a:schemeClr val="tx2"/>
                </a:solidFill>
              </a:rPr>
              <a:t>Synthetic Data for Text </a:t>
            </a:r>
            <a:r>
              <a:rPr lang="en-US" altLang="zh-CN" sz="3200" dirty="0" err="1">
                <a:solidFill>
                  <a:schemeClr val="tx2"/>
                </a:solidFill>
              </a:rPr>
              <a:t>Localisation</a:t>
            </a:r>
            <a:r>
              <a:rPr lang="en-US" altLang="zh-CN" sz="3200" dirty="0">
                <a:solidFill>
                  <a:schemeClr val="tx2"/>
                </a:solidFill>
              </a:rPr>
              <a:t> in Natural Images</a:t>
            </a:r>
            <a:r>
              <a:rPr lang="zh-CN" altLang="zh-CN" sz="3200" dirty="0" smtClean="0">
                <a:solidFill>
                  <a:schemeClr val="tx2"/>
                </a:solidFill>
              </a:rPr>
              <a:t>》</a:t>
            </a:r>
            <a:endParaRPr lang="en-US" altLang="zh-CN" sz="3200" dirty="0" smtClean="0">
              <a:solidFill>
                <a:schemeClr val="tx2"/>
              </a:solidFill>
            </a:endParaRPr>
          </a:p>
          <a:p>
            <a:r>
              <a:rPr lang="zh-CN" altLang="zh-CN" sz="3200" dirty="0" smtClean="0">
                <a:solidFill>
                  <a:schemeClr val="tx2"/>
                </a:solidFill>
              </a:rPr>
              <a:t>此</a:t>
            </a:r>
            <a:r>
              <a:rPr lang="zh-CN" altLang="zh-CN" sz="3200" dirty="0">
                <a:solidFill>
                  <a:schemeClr val="tx2"/>
                </a:solidFill>
              </a:rPr>
              <a:t>论文提出了一种新的方法将文本自然的排列进自然场景图片中。</a:t>
            </a:r>
            <a:r>
              <a:rPr lang="zh-CN" altLang="zh-CN" sz="3200" dirty="0">
                <a:solidFill>
                  <a:srgbClr val="FFC000"/>
                </a:solidFill>
              </a:rPr>
              <a:t>此项融合方法的好处在于，它可以准确知道文字的信息以及位置，不需要人工取标记</a:t>
            </a:r>
            <a:r>
              <a:rPr lang="zh-CN" altLang="zh-CN" sz="3200" dirty="0">
                <a:solidFill>
                  <a:schemeClr val="tx2"/>
                </a:solidFill>
              </a:rPr>
              <a:t>。这样自动生成的数据可用于训练自然场景文字的检测与识别。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349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三、融合方法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913" y="1853248"/>
            <a:ext cx="8188657" cy="44334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4059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111" y="887104"/>
            <a:ext cx="9404723" cy="966144"/>
          </a:xfrm>
        </p:spPr>
        <p:txBody>
          <a:bodyPr/>
          <a:lstStyle/>
          <a:p>
            <a:r>
              <a:rPr lang="zh-CN" altLang="en-US" sz="3600" dirty="0" smtClean="0"/>
              <a:t>深度图 ：</a:t>
            </a:r>
            <a:endParaRPr lang="zh-CN" altLang="en-US" sz="3600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4572" y="1853248"/>
            <a:ext cx="4158621" cy="41654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277" y="1853247"/>
            <a:ext cx="4058920" cy="4165415"/>
          </a:xfrm>
          <a:prstGeom prst="rect">
            <a:avLst/>
          </a:prstGeom>
        </p:spPr>
      </p:pic>
      <p:sp>
        <p:nvSpPr>
          <p:cNvPr id="6" name="虚尾箭头 5"/>
          <p:cNvSpPr/>
          <p:nvPr/>
        </p:nvSpPr>
        <p:spPr>
          <a:xfrm>
            <a:off x="5087847" y="3526521"/>
            <a:ext cx="1364776" cy="818866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322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111" y="887104"/>
            <a:ext cx="9404723" cy="966144"/>
          </a:xfrm>
        </p:spPr>
        <p:txBody>
          <a:bodyPr/>
          <a:lstStyle/>
          <a:p>
            <a:r>
              <a:rPr lang="zh-CN" altLang="en-US" sz="3600" dirty="0" smtClean="0"/>
              <a:t>分割图：</a:t>
            </a:r>
            <a:endParaRPr lang="zh-CN" altLang="en-US" sz="3600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1300" y="2239943"/>
            <a:ext cx="3011488" cy="335586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851" y="3513600"/>
            <a:ext cx="668740" cy="8779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0839" y="2239943"/>
            <a:ext cx="2825086" cy="335586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1929" y="3478925"/>
            <a:ext cx="668740" cy="877900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976" y="2239943"/>
            <a:ext cx="3053715" cy="324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89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四、融合结果及方法对比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/>
              <a:t> </a:t>
            </a:r>
            <a:r>
              <a:rPr lang="en-US" altLang="zh-CN" dirty="0" smtClean="0"/>
              <a:t>  </a:t>
            </a:r>
            <a:r>
              <a:rPr lang="zh-CN" altLang="en-US" sz="3600" dirty="0" smtClean="0">
                <a:solidFill>
                  <a:srgbClr val="FFC000"/>
                </a:solidFill>
              </a:rPr>
              <a:t>融合结果：</a:t>
            </a:r>
            <a:endParaRPr lang="zh-CN" altLang="en-US" sz="3600" dirty="0">
              <a:solidFill>
                <a:srgbClr val="FFC000"/>
              </a:solidFill>
            </a:endParaRPr>
          </a:p>
        </p:txBody>
      </p:sp>
      <p:pic>
        <p:nvPicPr>
          <p:cNvPr id="4" name="内容占位符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153" y="2224584"/>
            <a:ext cx="4474134" cy="3824425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328" y="2224584"/>
            <a:ext cx="4260435" cy="38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56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111" y="996286"/>
            <a:ext cx="9404723" cy="856961"/>
          </a:xfrm>
        </p:spPr>
        <p:txBody>
          <a:bodyPr/>
          <a:lstStyle/>
          <a:p>
            <a:r>
              <a:rPr lang="zh-CN" altLang="en-US" sz="3600" dirty="0" smtClean="0">
                <a:solidFill>
                  <a:srgbClr val="FFC000"/>
                </a:solidFill>
              </a:rPr>
              <a:t>方法对比：</a:t>
            </a:r>
            <a:endParaRPr lang="zh-CN" altLang="en-US" sz="3600" dirty="0">
              <a:solidFill>
                <a:srgbClr val="FFC000"/>
              </a:solidFill>
            </a:endParaRPr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3338946"/>
              </p:ext>
            </p:extLst>
          </p:nvPr>
        </p:nvGraphicFramePr>
        <p:xfrm>
          <a:off x="1103312" y="2265528"/>
          <a:ext cx="8947521" cy="3982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37193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111" y="885370"/>
            <a:ext cx="9404723" cy="967877"/>
          </a:xfrm>
        </p:spPr>
        <p:txBody>
          <a:bodyPr/>
          <a:lstStyle/>
          <a:p>
            <a:r>
              <a:rPr lang="en-US" altLang="zh-CN" sz="4400" dirty="0" smtClean="0"/>
              <a:t>SynthText_1                  </a:t>
            </a:r>
            <a:r>
              <a:rPr lang="en-US" altLang="zh-CN" sz="4400" dirty="0"/>
              <a:t>SynthText_2</a:t>
            </a:r>
            <a:r>
              <a:rPr lang="zh-CN" altLang="en-US" sz="4400" dirty="0"/>
              <a:t/>
            </a:r>
            <a:br>
              <a:rPr lang="zh-CN" altLang="en-US" sz="4400" dirty="0"/>
            </a:br>
            <a:r>
              <a:rPr lang="zh-CN" altLang="en-US" sz="4400" dirty="0"/>
              <a:t/>
            </a:r>
            <a:br>
              <a:rPr lang="zh-CN" altLang="en-US" sz="4400" dirty="0"/>
            </a:br>
            <a:endParaRPr lang="zh-CN" altLang="en-US" dirty="0"/>
          </a:p>
        </p:txBody>
      </p:sp>
      <p:pic>
        <p:nvPicPr>
          <p:cNvPr id="4" name="内容占位符 3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2142661"/>
            <a:ext cx="4230418" cy="4032703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989" y="2142660"/>
            <a:ext cx="3712845" cy="403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28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离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离子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离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146</TotalTime>
  <Words>378</Words>
  <Application>Microsoft Office PowerPoint</Application>
  <PresentationFormat>自定义</PresentationFormat>
  <Paragraphs>67</Paragraphs>
  <Slides>14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6" baseType="lpstr">
      <vt:lpstr>离子</vt:lpstr>
      <vt:lpstr>程序包</vt:lpstr>
      <vt:lpstr>SynthText 自然场景文字融合</vt:lpstr>
      <vt:lpstr>一、主要内容</vt:lpstr>
      <vt:lpstr>二、背景</vt:lpstr>
      <vt:lpstr>三、融合方法</vt:lpstr>
      <vt:lpstr>深度图 ：</vt:lpstr>
      <vt:lpstr>分割图：</vt:lpstr>
      <vt:lpstr>四、融合结果及方法对比    融合结果：</vt:lpstr>
      <vt:lpstr>方法对比：</vt:lpstr>
      <vt:lpstr>SynthText_1                  SynthText_2  </vt:lpstr>
      <vt:lpstr>结果对比</vt:lpstr>
      <vt:lpstr>参数修改</vt:lpstr>
      <vt:lpstr>文字二维生成方法</vt:lpstr>
      <vt:lpstr>PowerPoint 演示文稿</vt:lpstr>
      <vt:lpstr>PowerPoint 演示文稿</vt:lpstr>
    </vt:vector>
  </TitlesOfParts>
  <Company>gwds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SynthText 自然场景文字融合</dc:title>
  <dc:creator>ligang</dc:creator>
  <cp:lastModifiedBy>yangmiao</cp:lastModifiedBy>
  <cp:revision>20</cp:revision>
  <dcterms:created xsi:type="dcterms:W3CDTF">2017-09-20T06:49:07Z</dcterms:created>
  <dcterms:modified xsi:type="dcterms:W3CDTF">2017-09-21T03:49:14Z</dcterms:modified>
</cp:coreProperties>
</file>